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2" r:id="rId8"/>
    <p:sldId id="263" r:id="rId9"/>
    <p:sldId id="264" r:id="rId10"/>
    <p:sldId id="270" r:id="rId11"/>
    <p:sldId id="271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A8C-6936-4483-940B-30715A187A14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A242F-9B3E-437D-AF49-6ECC4DEFA88F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A8C-6936-4483-940B-30715A187A14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242F-9B3E-437D-AF49-6ECC4DEFA88F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6A242F-9B3E-437D-AF49-6ECC4DEFA88F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A8C-6936-4483-940B-30715A187A14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A8C-6936-4483-940B-30715A187A14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6A242F-9B3E-437D-AF49-6ECC4DEFA88F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A8C-6936-4483-940B-30715A187A14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A242F-9B3E-437D-AF49-6ECC4DEFA88F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6A24A8C-6936-4483-940B-30715A187A14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242F-9B3E-437D-AF49-6ECC4DEFA88F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A8C-6936-4483-940B-30715A187A14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6A242F-9B3E-437D-AF49-6ECC4DEFA88F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A8C-6936-4483-940B-30715A187A14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6A242F-9B3E-437D-AF49-6ECC4DEFA88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A8C-6936-4483-940B-30715A187A14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6A242F-9B3E-437D-AF49-6ECC4DEFA88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A242F-9B3E-437D-AF49-6ECC4DEFA88F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4A8C-6936-4483-940B-30715A187A14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6A242F-9B3E-437D-AF49-6ECC4DEFA88F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6A24A8C-6936-4483-940B-30715A187A14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6A24A8C-6936-4483-940B-30715A187A14}" type="datetimeFigureOut">
              <a:rPr lang="pt-BR" smtClean="0"/>
              <a:t>07/04/2020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A242F-9B3E-437D-AF49-6ECC4DEFA88F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4293" y="4077072"/>
            <a:ext cx="6400800" cy="2184648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sz="2800" dirty="0" smtClean="0">
                <a:solidFill>
                  <a:schemeClr val="tx1"/>
                </a:solidFill>
                <a:latin typeface="Calibri" pitchFamily="34" charset="0"/>
              </a:rPr>
              <a:t>PORTUGUÊS E REDAÇÃO</a:t>
            </a:r>
            <a:endParaRPr lang="pt-BR" altLang="pt-BR" sz="2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altLang="pt-BR" sz="2800" dirty="0">
                <a:solidFill>
                  <a:schemeClr val="tx1"/>
                </a:solidFill>
                <a:latin typeface="Calibri" pitchFamily="34" charset="0"/>
              </a:rPr>
              <a:t>PROF. OTÁVIO NASCIMENTO</a:t>
            </a:r>
          </a:p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altLang="pt-BR" sz="2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pt-BR" sz="2800" dirty="0">
                <a:solidFill>
                  <a:schemeClr val="tx1"/>
                </a:solidFill>
                <a:latin typeface="Calibri" pitchFamily="34" charset="0"/>
              </a:rPr>
              <a:t>Elementos constituintes da charge </a:t>
            </a:r>
          </a:p>
          <a:p>
            <a:endParaRPr lang="pt-BR" dirty="0"/>
          </a:p>
        </p:txBody>
      </p:sp>
      <p:pic>
        <p:nvPicPr>
          <p:cNvPr id="4" name="Picture 11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87" y="188640"/>
            <a:ext cx="59769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2728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2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9632" y="354806"/>
            <a:ext cx="68408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000" b="1" u="sng" dirty="0" smtClean="0">
                <a:latin typeface="Calibri" pitchFamily="34" charset="0"/>
              </a:rPr>
              <a:t>Analisando charges</a:t>
            </a:r>
            <a:endParaRPr lang="pt-BR" sz="3000" b="1" u="sng" dirty="0">
              <a:latin typeface="Calibri" pitchFamily="34" charset="0"/>
            </a:endParaRPr>
          </a:p>
        </p:txBody>
      </p:sp>
      <p:pic>
        <p:nvPicPr>
          <p:cNvPr id="15364" name="Picture 4" descr="Neymar no SUS... - Expresso IlustradoExpresso Ilustr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3284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1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9632" y="354806"/>
            <a:ext cx="68408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000" b="1" u="sng" dirty="0" smtClean="0">
                <a:latin typeface="Calibri" pitchFamily="34" charset="0"/>
              </a:rPr>
              <a:t>Finalizando</a:t>
            </a:r>
            <a:endParaRPr lang="pt-BR" sz="3000" b="1" u="sng" dirty="0">
              <a:latin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1772816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ATIVIDADES:</a:t>
            </a:r>
          </a:p>
          <a:p>
            <a:pPr algn="ctr"/>
            <a:endParaRPr lang="pt-BR" sz="3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LEITURA </a:t>
            </a:r>
            <a:r>
              <a:rPr lang="pt-BR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DAS PÁGINAS 101 E 102 (A PARTIR DO TÓPICO “CHARGE”)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3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pt-BR" sz="3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RESPONDAM AOS EXERCÍCIOS DAS PÁGINAS 104 A </a:t>
            </a:r>
            <a:r>
              <a:rPr lang="pt-BR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107, SOBRE CHARGES, SUJEITO E CONCORDÂNCIA VERBAL.</a:t>
            </a:r>
            <a:endParaRPr lang="pt-BR" sz="3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80396" y="1468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7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3"/>
          <p:cNvGrpSpPr>
            <a:grpSpLocks/>
          </p:cNvGrpSpPr>
          <p:nvPr/>
        </p:nvGrpSpPr>
        <p:grpSpPr bwMode="auto">
          <a:xfrm>
            <a:off x="1619250" y="3213100"/>
            <a:ext cx="5903913" cy="947738"/>
            <a:chOff x="1691662" y="1124744"/>
            <a:chExt cx="5904674" cy="949255"/>
          </a:xfrm>
        </p:grpSpPr>
        <p:sp>
          <p:nvSpPr>
            <p:cNvPr id="5" name="CaixaDeTexto 4"/>
            <p:cNvSpPr txBox="1"/>
            <p:nvPr/>
          </p:nvSpPr>
          <p:spPr>
            <a:xfrm>
              <a:off x="1691662" y="1131416"/>
              <a:ext cx="720080" cy="923330"/>
            </a:xfrm>
            <a:prstGeom prst="rect">
              <a:avLst/>
            </a:prstGeom>
            <a:scene3d>
              <a:camera prst="isometricOffAxis1Right"/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5400" b="1" dirty="0"/>
                <a:t>A</a:t>
              </a:r>
              <a:endParaRPr lang="pt-BR" b="1" dirty="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876547" y="1133084"/>
              <a:ext cx="720080" cy="92333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5400" b="1" dirty="0"/>
                <a:t>C</a:t>
              </a:r>
              <a:endParaRPr lang="pt-BR" b="1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3684552" y="1150669"/>
              <a:ext cx="720080" cy="923330"/>
            </a:xfrm>
            <a:prstGeom prst="rect">
              <a:avLst/>
            </a:prstGeom>
            <a:scene3d>
              <a:camera prst="isometricOffAxis1Right"/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5400" b="1" dirty="0"/>
                <a:t>H</a:t>
              </a:r>
              <a:endParaRPr lang="pt-BR" b="1" dirty="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4476640" y="1133084"/>
              <a:ext cx="720080" cy="92333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5400" b="1" dirty="0"/>
                <a:t>A</a:t>
              </a:r>
              <a:endParaRPr lang="pt-BR" b="1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274495" y="1126412"/>
              <a:ext cx="720080" cy="923330"/>
            </a:xfrm>
            <a:prstGeom prst="rect">
              <a:avLst/>
            </a:prstGeom>
            <a:scene3d>
              <a:camera prst="perspectiveContrastingLeftFacing"/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5400" b="1" dirty="0"/>
                <a:t>R</a:t>
              </a:r>
              <a:endParaRPr lang="pt-BR" b="1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066583" y="1124744"/>
              <a:ext cx="720080" cy="92333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5400" b="1" dirty="0"/>
                <a:t>G</a:t>
              </a:r>
              <a:endParaRPr lang="pt-BR" b="1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876256" y="1124744"/>
              <a:ext cx="720080" cy="923330"/>
            </a:xfrm>
            <a:prstGeom prst="rect">
              <a:avLst/>
            </a:prstGeom>
            <a:solidFill>
              <a:srgbClr val="FF33CC"/>
            </a:solidFill>
            <a:scene3d>
              <a:camera prst="isometricOffAxis2Left"/>
              <a:lightRig rig="threePt" dir="t">
                <a:rot lat="0" lon="0" rev="1200000"/>
              </a:lightRig>
            </a:scene3d>
            <a:sp3d>
              <a:bevelT w="63500" h="25400" prst="slop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5400" b="1" dirty="0"/>
                <a:t>E</a:t>
              </a:r>
              <a:endParaRPr lang="pt-BR" b="1" dirty="0"/>
            </a:p>
          </p:txBody>
        </p:sp>
      </p:grp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8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	</a:t>
            </a:r>
          </a:p>
          <a:p>
            <a:pPr marL="0" indent="0" algn="just">
              <a:buNone/>
            </a:pPr>
            <a:endParaRPr lang="pt-BR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charge</a:t>
            </a:r>
            <a:r>
              <a:rPr lang="pt-BR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 um gênero textual muito presente em jornais ou revistas de grande </a:t>
            </a:r>
            <a:r>
              <a:rPr lang="pt-BR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circulação, e, principalmente, na internet. </a:t>
            </a:r>
            <a:r>
              <a:rPr lang="pt-BR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Geralmente, busca retratar </a:t>
            </a:r>
            <a:r>
              <a:rPr lang="pt-BR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fatos </a:t>
            </a:r>
            <a:r>
              <a:rPr lang="pt-BR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conhecimento público </a:t>
            </a:r>
            <a:r>
              <a:rPr lang="pt-BR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utilizando-se </a:t>
            </a:r>
            <a:r>
              <a:rPr lang="pt-BR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t-BR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humor</a:t>
            </a:r>
            <a:r>
              <a:rPr lang="pt-BR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259632" y="354806"/>
            <a:ext cx="68408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000" b="1" u="sng" dirty="0">
                <a:latin typeface="Calibri" pitchFamily="34" charset="0"/>
              </a:rPr>
              <a:t>Elementos Constituintes da Charge</a:t>
            </a:r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9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sz="3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3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Nas </a:t>
            </a:r>
            <a:r>
              <a:rPr lang="pt-BR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charges, através da associação entre a </a:t>
            </a:r>
            <a:r>
              <a:rPr lang="pt-BR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linguagem verbal</a:t>
            </a:r>
            <a:r>
              <a:rPr lang="pt-BR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o </a:t>
            </a:r>
            <a:r>
              <a:rPr lang="pt-BR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imagético </a:t>
            </a:r>
            <a:r>
              <a:rPr lang="pt-BR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(não verbal)</a:t>
            </a:r>
            <a:r>
              <a:rPr lang="pt-BR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faz-se um retrato exagerado das personagens, objetivando-se a crítica política ou social.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259632" y="354806"/>
            <a:ext cx="68408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000" b="1" u="sng" dirty="0">
                <a:latin typeface="Calibri" pitchFamily="34" charset="0"/>
              </a:rPr>
              <a:t>Elementos Constituintes da Charge</a:t>
            </a:r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4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sz="3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3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Apesar </a:t>
            </a:r>
            <a:r>
              <a:rPr lang="pt-BR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 natureza humorística da charge, seu objetivo não é simplesmente provocar o riso, mas </a:t>
            </a:r>
            <a:r>
              <a:rPr lang="pt-BR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formar opinião ou reflexão crítica </a:t>
            </a:r>
            <a:r>
              <a:rPr lang="pt-BR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sobre a temática que </a:t>
            </a:r>
            <a:r>
              <a:rPr lang="pt-BR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apresenta. As temáticas exploradas nas charges são atuais, por isso dizemos que esse tipo de texto é temporal.</a:t>
            </a: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259632" y="354806"/>
            <a:ext cx="68408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000" b="1" u="sng" dirty="0">
                <a:latin typeface="Calibri" pitchFamily="34" charset="0"/>
              </a:rPr>
              <a:t>Elementos Constituintes da Charge</a:t>
            </a:r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5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sz="3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3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As charges podem apresentar, como personagens, figuras públicas envolvidas em algum assunto atual (às vezes expostas ridiculamente), mostrando, </a:t>
            </a:r>
            <a:r>
              <a:rPr lang="pt-BR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forma não convencional, temas normalmente tratados com maior seriedade, suscitando, assim, o riso.</a:t>
            </a:r>
          </a:p>
          <a:p>
            <a:pPr marL="0" indent="0" algn="just">
              <a:buNone/>
            </a:pP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259632" y="354806"/>
            <a:ext cx="68408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000" b="1" u="sng" dirty="0">
                <a:latin typeface="Calibri" pitchFamily="34" charset="0"/>
              </a:rPr>
              <a:t>Elementos Constituintes da Charge</a:t>
            </a:r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Algumas </a:t>
            </a:r>
            <a:r>
              <a:rPr lang="pt-BR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figuras de linguagem</a:t>
            </a:r>
            <a:r>
              <a:rPr lang="pt-BR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são elementos bastante presentes nas charges. Isso ocorre pelo poder de convencimento que tais figuras possuem. A </a:t>
            </a:r>
            <a:r>
              <a:rPr lang="pt-BR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ironia</a:t>
            </a:r>
            <a:r>
              <a:rPr lang="pt-BR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 </a:t>
            </a:r>
            <a:r>
              <a:rPr lang="pt-BR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hipérbole</a:t>
            </a:r>
            <a:r>
              <a:rPr lang="pt-BR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 a </a:t>
            </a:r>
            <a:r>
              <a:rPr lang="pt-BR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metáfora</a:t>
            </a:r>
            <a:r>
              <a:rPr lang="pt-BR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são exemplos de figuras de linguagem recorrentes nas charges.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259632" y="354806"/>
            <a:ext cx="68408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000" b="1" u="sng" dirty="0">
                <a:latin typeface="Calibri" pitchFamily="34" charset="0"/>
              </a:rPr>
              <a:t>Elementos Constituintes da Charge</a:t>
            </a:r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89006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259632" y="354806"/>
            <a:ext cx="68408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000" b="1" u="sng" dirty="0" smtClean="0">
                <a:latin typeface="Calibri" pitchFamily="34" charset="0"/>
              </a:rPr>
              <a:t>Analisando charges</a:t>
            </a:r>
            <a:endParaRPr lang="pt-BR" sz="3000" b="1" u="sng" dirty="0">
              <a:latin typeface="Calibri" pitchFamily="34" charset="0"/>
            </a:endParaRPr>
          </a:p>
        </p:txBody>
      </p:sp>
      <p:pic>
        <p:nvPicPr>
          <p:cNvPr id="4098" name="Picture 2" descr="Recebi por e-mail: Charges das escolas atuais #100 | Minil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38" y="1556792"/>
            <a:ext cx="6048672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1490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259632" y="354806"/>
            <a:ext cx="68408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000" b="1" u="sng" dirty="0" smtClean="0">
                <a:latin typeface="Calibri" pitchFamily="34" charset="0"/>
              </a:rPr>
              <a:t>Analisando charges</a:t>
            </a:r>
            <a:endParaRPr lang="pt-BR" sz="3000" b="1" u="sng" dirty="0">
              <a:latin typeface="Calibri" pitchFamily="34" charset="0"/>
            </a:endParaRPr>
          </a:p>
        </p:txBody>
      </p:sp>
      <p:pic>
        <p:nvPicPr>
          <p:cNvPr id="3074" name="Picture 2" descr="Charge O Tempo 15/01/2019 | O TEMP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4" y="1484784"/>
            <a:ext cx="7810033" cy="520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14774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4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5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217</TotalTime>
  <Words>78</Words>
  <Application>Microsoft Office PowerPoint</Application>
  <PresentationFormat>Apresentação na tela (4:3)</PresentationFormat>
  <Paragraphs>41</Paragraphs>
  <Slides>11</Slides>
  <Notes>0</Notes>
  <HiddenSlides>0</HiddenSlides>
  <MMClips>11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Cívico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Usuário do Windows</cp:lastModifiedBy>
  <cp:revision>17</cp:revision>
  <dcterms:created xsi:type="dcterms:W3CDTF">2020-04-06T03:10:50Z</dcterms:created>
  <dcterms:modified xsi:type="dcterms:W3CDTF">2020-04-07T05:18:33Z</dcterms:modified>
</cp:coreProperties>
</file>